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6" r:id="rId2"/>
    <p:sldMasterId id="2147483734" r:id="rId3"/>
  </p:sldMasterIdLst>
  <p:notesMasterIdLst>
    <p:notesMasterId r:id="rId31"/>
  </p:notesMasterIdLst>
  <p:handoutMasterIdLst>
    <p:handoutMasterId r:id="rId32"/>
  </p:handoutMasterIdLst>
  <p:sldIdLst>
    <p:sldId id="316" r:id="rId4"/>
    <p:sldId id="305" r:id="rId5"/>
    <p:sldId id="375" r:id="rId6"/>
    <p:sldId id="373" r:id="rId7"/>
    <p:sldId id="364" r:id="rId8"/>
    <p:sldId id="378" r:id="rId9"/>
    <p:sldId id="376" r:id="rId10"/>
    <p:sldId id="388" r:id="rId11"/>
    <p:sldId id="390" r:id="rId12"/>
    <p:sldId id="391" r:id="rId13"/>
    <p:sldId id="380" r:id="rId14"/>
    <p:sldId id="383" r:id="rId15"/>
    <p:sldId id="392" r:id="rId16"/>
    <p:sldId id="385" r:id="rId17"/>
    <p:sldId id="394" r:id="rId18"/>
    <p:sldId id="397" r:id="rId19"/>
    <p:sldId id="395" r:id="rId20"/>
    <p:sldId id="396" r:id="rId21"/>
    <p:sldId id="398" r:id="rId22"/>
    <p:sldId id="404" r:id="rId23"/>
    <p:sldId id="399" r:id="rId24"/>
    <p:sldId id="400" r:id="rId25"/>
    <p:sldId id="401" r:id="rId26"/>
    <p:sldId id="402" r:id="rId27"/>
    <p:sldId id="403" r:id="rId28"/>
    <p:sldId id="377" r:id="rId29"/>
    <p:sldId id="32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8" autoAdjust="0"/>
    <p:restoredTop sz="93957" autoAdjust="0"/>
  </p:normalViewPr>
  <p:slideViewPr>
    <p:cSldViewPr>
      <p:cViewPr varScale="1">
        <p:scale>
          <a:sx n="64" d="100"/>
          <a:sy n="64" d="100"/>
        </p:scale>
        <p:origin x="153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Detection of shill reviews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DA3EE-D654-4F9A-88A6-879917C71670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DYPCOE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4F16E-2F2D-4F65-9A5C-FEF32DF33B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5019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Detection of shill reviews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8CB5B-F3CE-4FE9-9D28-2B934D73C3D6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DYPCOE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DD55A-AD5B-4B1B-A674-9D05498C13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609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9EC3B-BD7D-4217-808B-E596CB05854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2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Detection of shill reviews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DYPCOE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D55A-AD5B-4B1B-A674-9D05498C13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5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Detection of shill reviews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DYPCOE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D55A-AD5B-4B1B-A674-9D05498C13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1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Detection of shill reviews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DYPCOE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DD55A-AD5B-4B1B-A674-9D05498C136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2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0584F5C-4138-4343-93C5-0A76D68DA832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3F687-6054-4761-B0E2-16F499847317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69137519-BE30-46D8-B560-1D46F1068F1A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BB0F1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80" y="1331929"/>
            <a:ext cx="8229600" cy="4525963"/>
          </a:xfrm>
        </p:spPr>
        <p:txBody>
          <a:bodyPr/>
          <a:lstStyle>
            <a:lvl1pPr marL="0" marR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320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Introduction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Literature Review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Problem Statement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Proposed Work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Summary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Conclusion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References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61447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97EC67F-B312-45BF-8EBA-3BFE3C676468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1736" y="6356350"/>
            <a:ext cx="392909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2396" y="6356350"/>
            <a:ext cx="1114404" cy="365125"/>
          </a:xfrm>
        </p:spPr>
        <p:txBody>
          <a:bodyPr/>
          <a:lstStyle/>
          <a:p>
            <a:fld id="{C1257DC8-DAC5-42FB-BB8D-1F1437D73A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86477" y="-24"/>
            <a:ext cx="4357687" cy="274638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rgbClr val="BB0F13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/>
              <a:t>Department of Computer </a:t>
            </a:r>
            <a:r>
              <a:rPr lang="en-US" dirty="0" err="1"/>
              <a:t>Engg</a:t>
            </a:r>
            <a:r>
              <a:rPr lang="en-US" dirty="0"/>
              <a:t>., DYPCOE, </a:t>
            </a:r>
            <a:r>
              <a:rPr lang="en-US" dirty="0" err="1"/>
              <a:t>Akurdi</a:t>
            </a:r>
            <a:r>
              <a:rPr lang="en-US" dirty="0"/>
              <a:t>.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785786" cy="107154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99265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BB0F1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80" y="1331929"/>
            <a:ext cx="8229600" cy="4525963"/>
          </a:xfrm>
        </p:spPr>
        <p:txBody>
          <a:bodyPr/>
          <a:lstStyle>
            <a:lvl1pPr marL="0" marR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320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Introduction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Literature Review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Problem Statement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Proposed Work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Summary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Conclusion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References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161447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100CC-2628-4FCA-852E-B9F2891AA2DE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1736" y="6356350"/>
            <a:ext cx="392909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IN" dirty="0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2396" y="6356350"/>
            <a:ext cx="1114404" cy="365125"/>
          </a:xfrm>
        </p:spPr>
        <p:txBody>
          <a:bodyPr/>
          <a:lstStyle/>
          <a:p>
            <a:fld id="{C1257DC8-DAC5-42FB-BB8D-1F1437D73A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5786477" y="-24"/>
            <a:ext cx="4357687" cy="274638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rgbClr val="BB0F13"/>
                </a:solidFill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785786" cy="107154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60847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EDD7-8317-4AB7-BF35-0B87B1769DC5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895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17CD7-EF94-4689-A2B0-2E7BD8C091A1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534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873C-1C42-458A-B3B6-E59C060D775B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48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5AEB-314C-474A-9003-54A39EF0BFDB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690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12269-6F6F-4844-97A1-1F18EF393900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827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BCC2-C6F7-42F5-9CDF-AB16E7422C71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95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0" y="6248401"/>
            <a:ext cx="1905000" cy="228600"/>
          </a:xfrm>
        </p:spPr>
        <p:txBody>
          <a:bodyPr/>
          <a:lstStyle/>
          <a:p>
            <a:fld id="{E3F3D2C4-B264-461B-BA60-3413D14760D1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09600" y="6096000"/>
            <a:ext cx="6248400" cy="51733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752600" y="1371600"/>
            <a:ext cx="914400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5FDA6-6C5F-4E0F-85C9-0BD69F705BF1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118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C787-FDF7-4154-BE1E-F0F6A5E710F3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362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2BB-7191-4F82-8046-957AA9DABD49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599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8E792-DEE8-4430-9E0C-D7E90FC0E117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4048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4688E-CA47-4402-B983-853973939A24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299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8D4A-610F-4122-92FF-7E2622D960DF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0558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815-2E77-4E24-9554-61629A781DE0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6853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95B5E-DA6D-4907-83B3-5841D124DDEA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0647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7EBE1-8390-4F17-88EA-FF9185DC1AF7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857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98D89-525D-4622-879C-5FEE1DAF7D6B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8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bg2">
              <a:lumMod val="2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bg2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4240-3047-4315-AA56-14891332084D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83DF-A4FF-47F9-A51E-3E4F38485EEA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74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FCBF-C042-43E0-8432-5506E43FED44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6963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7B92-834C-4D0A-9523-F44DD3F91E5A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238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81F9D-A23D-44D8-A9D9-D98A7D65F367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180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FD45-0B78-4F6B-86DC-C980709345A1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5162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861-7385-4160-BC36-24D4FB3B8FA7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57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0796235-1DC1-4C5A-BDC4-D6F3C44B9858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3965C1E-479D-4552-B93A-ED01A5B1440F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>
          <a:solidFill>
            <a:schemeClr val="bg2">
              <a:lumMod val="25000"/>
            </a:schemeClr>
          </a:solidFill>
        </p:spPr>
        <p:txBody>
          <a:bodyPr rtlCol="0"/>
          <a:lstStyle/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bg2">
              <a:lumMod val="25000"/>
            </a:schemeClr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bg2">
              <a:lumMod val="50000"/>
            </a:schemeClr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8777-1028-4FBD-A500-A6F87F8D7DB8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553200" y="0"/>
            <a:ext cx="296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cPGCON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2015 Presentation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F1AC1-DDE1-4B2C-AB3A-600197A159C3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1CA7-EB32-4D19-9B10-85DE260AC6BE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852CA255-7297-4248-9C5C-63039D04F3EF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88E5910-4132-4CC5-8FFF-E568F915E17D}" type="datetime1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IN"/>
              <a:t>Playing Subset of Lecture Videos by Comparing Text Query with Associated Slides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1F31EB7-BBA7-4029-A716-8DC7C9AAD42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0E5CD-4670-46BC-B506-1DA4E882E822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A0035-6C51-40B8-861D-61702F1AC21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44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89F02-4EB9-4739-ADF1-E7F46F5808AF}" type="datetime1">
              <a:rPr lang="en-US" smtClean="0"/>
              <a:pPr/>
              <a:t>5/29/2024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Playing Subset of Lecture Videos by Comparing Text Query with Associated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B2747-87EE-4AC0-919A-353F1D2647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48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084168" y="4807347"/>
            <a:ext cx="2438400" cy="962743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sz="2400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    	  </a:t>
            </a:r>
            <a:r>
              <a:rPr lang="en-US" sz="2000" b="1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Guided by: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sz="2000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  Mrs. Priyanka Gupta</a:t>
            </a:r>
            <a:endParaRPr lang="en-US" sz="2400" kern="0" dirty="0">
              <a:solidFill>
                <a:srgbClr val="09096D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en-US" sz="2400" kern="0" dirty="0">
              <a:solidFill>
                <a:srgbClr val="09096D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US" sz="2400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 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5" y="0"/>
            <a:ext cx="9144000" cy="213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19941" y="2285256"/>
            <a:ext cx="9001156" cy="1935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BB0F1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09096D"/>
                </a:solidFill>
                <a:latin typeface="Times New Roman" pitchFamily="18" charset="0"/>
              </a:rPr>
              <a:t>Project Stage II</a:t>
            </a:r>
          </a:p>
          <a:p>
            <a:r>
              <a:rPr lang="en-US" sz="3200" dirty="0">
                <a:solidFill>
                  <a:srgbClr val="09096D"/>
                </a:solidFill>
                <a:latin typeface="Times New Roman" pitchFamily="18" charset="0"/>
              </a:rPr>
              <a:t>On</a:t>
            </a:r>
          </a:p>
          <a:p>
            <a:r>
              <a:rPr lang="en-US" sz="3200" dirty="0">
                <a:solidFill>
                  <a:srgbClr val="FF0000"/>
                </a:solidFill>
                <a:latin typeface="Times New Roman" pitchFamily="18" charset="0"/>
              </a:rPr>
              <a:t>Water Quality Prediction Using Machine Learning</a:t>
            </a:r>
          </a:p>
          <a:p>
            <a:endParaRPr lang="en-US" sz="1200" dirty="0">
              <a:solidFill>
                <a:srgbClr val="FF0000"/>
              </a:solidFill>
              <a:latin typeface="Times New Roman" pitchFamily="18" charset="0"/>
            </a:endParaRPr>
          </a:p>
          <a:p>
            <a:endParaRPr lang="en-US" sz="3200" dirty="0">
              <a:solidFill>
                <a:srgbClr val="C00000"/>
              </a:solidFill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7DC8-DAC5-42FB-BB8D-1F1437D73A4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5183" y="4815363"/>
            <a:ext cx="476287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IN" sz="2000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IN" sz="2000" b="1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Presented By: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IN" sz="2000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 Mansi </a:t>
            </a:r>
            <a:r>
              <a:rPr lang="en-IN" sz="2000" kern="0" dirty="0" err="1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Adhav</a:t>
            </a:r>
            <a:r>
              <a:rPr lang="en-IN" sz="2000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         : BEITA07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IN" sz="2000" b="1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Sonal Chidrawar    : BEITA13</a:t>
            </a:r>
            <a:endParaRPr lang="en-IN" sz="2000" b="1" kern="0" dirty="0">
              <a:solidFill>
                <a:srgbClr val="09096D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IN" sz="2000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kern="0" dirty="0" err="1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Dhairyashil</a:t>
            </a:r>
            <a:r>
              <a:rPr lang="en-IN" sz="2000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 Pawar : BEITA38  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defRPr/>
            </a:pPr>
            <a:r>
              <a:rPr lang="en-IN" sz="2000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kern="0" dirty="0" err="1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Hrutik</a:t>
            </a:r>
            <a:r>
              <a:rPr lang="en-IN" sz="2000" kern="0" dirty="0">
                <a:solidFill>
                  <a:srgbClr val="09096D"/>
                </a:solidFill>
                <a:latin typeface="Times New Roman" pitchFamily="18" charset="0"/>
                <a:cs typeface="Times New Roman" pitchFamily="18" charset="0"/>
              </a:rPr>
              <a:t> Chaudhari   : BEITA63</a:t>
            </a:r>
          </a:p>
        </p:txBody>
      </p:sp>
      <p:pic>
        <p:nvPicPr>
          <p:cNvPr id="10" name="Picture 2" descr="DY Patil Group Page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3999" cy="213285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905000" y="1524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D. Y. Patil College of Engineering,  Akurdi, Pune</a:t>
            </a:r>
            <a:endParaRPr lang="en-IN" b="1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272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68F3-D7C1-E47E-DB21-20648E280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2CABC-AE11-1046-502B-57084D04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76417-52A2-2726-7D37-6983D79C75BF}"/>
              </a:ext>
            </a:extLst>
          </p:cNvPr>
          <p:cNvSpPr txBox="1"/>
          <p:nvPr/>
        </p:nvSpPr>
        <p:spPr>
          <a:xfrm>
            <a:off x="755576" y="1700808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analysis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in understanding the contribution of each feature in your Random Forest model's predictions.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A835F-8A74-4A32-C067-A09FD536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24" y="2224028"/>
            <a:ext cx="8348464" cy="4631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092469-830B-144D-52E2-F1D8741B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DFB8-6FBF-4797-D218-74D093B69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06" y="228600"/>
            <a:ext cx="7740894" cy="990600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D16D3-402A-47F4-E1A3-4F68321112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950C8DD-217E-2BB0-2317-DB9E852F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19CA7D-8AEC-6691-2DA9-DD36DC36AB18}"/>
              </a:ext>
            </a:extLst>
          </p:cNvPr>
          <p:cNvSpPr txBox="1">
            <a:spLocks/>
          </p:cNvSpPr>
          <p:nvPr/>
        </p:nvSpPr>
        <p:spPr>
          <a:xfrm>
            <a:off x="1025154" y="228600"/>
            <a:ext cx="7740894" cy="990600"/>
          </a:xfrm>
          <a:prstGeom prst="rect">
            <a:avLst/>
          </a:prstGeom>
        </p:spPr>
        <p:txBody>
          <a:bodyPr vert="horz" anchor="ctr">
            <a:normAutofit fontScale="85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Machine Learning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EE6D7B-DEAB-C3A8-623A-9760EDA49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00808"/>
            <a:ext cx="82296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39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5D98-9A80-7A2F-E03C-55A64A51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37846" cy="990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85AFC-D90B-AF6A-7F62-94389FC934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6B44D77-9AE6-3D81-E80C-D2FF6D731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55048F-4164-97CD-46A2-AAA8503B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25254"/>
            <a:ext cx="2952328" cy="533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8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3DBB-3951-5F51-0ADF-FD994EE1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37846" cy="990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diagram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B20D9-E00B-0761-6EAB-12B03036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E6B2C-7192-EF66-92B3-613F8863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534476"/>
            <a:ext cx="5400600" cy="5099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BD7F6-088E-0F74-F4B1-811770CB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01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4147-BD99-02FA-C35D-9451696A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69643-3731-1E43-1C63-2BA1D57D6C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C8CB2-F822-883E-5E23-F62D1E6B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BCCDE1F-1C6D-2D23-9CA0-A9D8D52C2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3E8413D-7320-E02F-DF37-31AD1954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1776412"/>
            <a:ext cx="5359751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99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7F18-F0D4-1E45-8DE8-4566A76B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C0196-0FEC-0809-1AC6-46998F297C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Water Sample: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9FC6-08A4-BDD0-CCFC-3F29EE12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E2D6D5-611D-D9A8-4C4D-98852CC15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E648D4-CD43-79F0-2381-B7C121DF1C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12096" r="9167" b="20583"/>
          <a:stretch/>
        </p:blipFill>
        <p:spPr bwMode="auto">
          <a:xfrm>
            <a:off x="1732916" y="2204864"/>
            <a:ext cx="6402759" cy="449579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684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A3F3-FB1F-C8EE-E8C0-CED63EBD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Visit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FB735-5A4D-6067-AA71-C1106D6F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EDF48E-6967-9720-4BE7-BF3C3E316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93B19B-8AF6-069D-A309-52231EC0E5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00200"/>
            <a:ext cx="6067003" cy="502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8651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26B8-D376-6D76-3B55-DD4F0F9A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Sample Test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A5559-3D9B-2924-0FCF-CF7332C8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82648A2-CE22-46B3-B0E1-939C5081B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1A9CAB0-BFE4-8190-0B05-CFB3D1C5B7F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00200"/>
            <a:ext cx="5688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8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E6DF-4076-1FF8-3277-4E1FE88B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228600"/>
            <a:ext cx="8028384" cy="9906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Consultation with Agricultural Professor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5487E-6189-C539-666D-ED5F37B7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361173C-7709-9625-FC20-26B7B847F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0EAC32-D156-8183-3F38-2339AD4CF2B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00200"/>
            <a:ext cx="6840760" cy="502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1013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59E1-11C5-8F6F-99D7-0255169B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Snapshots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0D941-6658-216A-A0A0-1C6526559A3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0" y="1625991"/>
            <a:ext cx="9144000" cy="44958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Auto-scrolling banner featuring global news on water management and pollution.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18068-BEAF-C97A-7766-0B5C01F9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A4D04C8-3892-FAB9-94A9-FE575B565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503AA-D0EA-561C-0FB0-07D842039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46779"/>
            <a:ext cx="8514528" cy="41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38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516698"/>
            <a:ext cx="8153400" cy="4579302"/>
          </a:xfrm>
        </p:spPr>
        <p:txBody>
          <a:bodyPr>
            <a:noAutofit/>
          </a:bodyPr>
          <a:lstStyle/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/ Technologies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/ Techniques Used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Diagrams’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Field Work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 Snapshots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Result</a:t>
            </a: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56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CE09-D538-067C-8EAE-5FAE83DB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offered: Water quality checking, feature importance, and water quality standards</a:t>
            </a:r>
            <a:endParaRPr lang="en-I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86DAD-7600-0B18-A894-0BAA9742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B15F4B3-CC0D-84A2-2E13-D5AE24135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73794E-36A4-CE38-1E75-6C6BF94202B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28800"/>
            <a:ext cx="8514655" cy="5112568"/>
          </a:xfrm>
        </p:spPr>
      </p:pic>
    </p:spTree>
    <p:extLst>
      <p:ext uri="{BB962C8B-B14F-4D97-AF65-F5344CB8AC3E}">
        <p14:creationId xmlns:p14="http://schemas.microsoft.com/office/powerpoint/2010/main" val="117795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4222-9284-C6BC-713F-E49CCD54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228600"/>
            <a:ext cx="7650432" cy="990600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entry page for users to input water quality parameters for analysis</a:t>
            </a:r>
            <a:endParaRPr lang="en-I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4441E-803E-EFB5-48F4-D60BF924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29A831B-55D8-9D0D-F011-A5C7A5291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7645EF-0259-97D1-6B21-A1B2D93AE72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00809"/>
            <a:ext cx="8153400" cy="4824536"/>
          </a:xfrm>
        </p:spPr>
      </p:pic>
    </p:spTree>
    <p:extLst>
      <p:ext uri="{BB962C8B-B14F-4D97-AF65-F5344CB8AC3E}">
        <p14:creationId xmlns:p14="http://schemas.microsoft.com/office/powerpoint/2010/main" val="3972014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24033-A1D9-AA6B-08AC-C686DA5E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228600"/>
            <a:ext cx="7578424" cy="990600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explaining the significance and impact of each parameter in determining water quality</a:t>
            </a:r>
            <a:endParaRPr lang="en-I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66B48-6D20-4903-5B3A-11D7E603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CE3C78B-4E17-93EA-1B76-A8D0A621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A39A2A-469D-ED23-6499-3A6F4FE8B73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8442647" cy="4752527"/>
          </a:xfrm>
        </p:spPr>
      </p:pic>
    </p:spTree>
    <p:extLst>
      <p:ext uri="{BB962C8B-B14F-4D97-AF65-F5344CB8AC3E}">
        <p14:creationId xmlns:p14="http://schemas.microsoft.com/office/powerpoint/2010/main" val="4557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8333-5FDA-8768-B254-BCFB9DF0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>
            <a:normAutofit fontScale="90000"/>
          </a:bodyPr>
          <a:lstStyle/>
          <a:p>
            <a:r>
              <a:rPr lang="en-US" sz="2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providing links and references to various websites and articles on water management and quality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A3C5C-5F68-2ABE-5389-3A1C7400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AA73398-8BA4-8EA4-8184-E055F30F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D2B462B-7300-75FE-C0DA-248A8B7F81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4A087-6261-6B14-BBD4-3ACE3FAB4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5" y="1743475"/>
            <a:ext cx="8862310" cy="48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93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3DD9-E166-51C9-1941-EC88318B8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educating users about various water contaminants and their effects</a:t>
            </a:r>
            <a:endParaRPr lang="en-I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8AFC1-C470-E994-EDCA-F85FDB37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DDE7595-3627-3274-4E36-8BE68697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020307-1C9B-06A4-64ED-DA3953499A9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00809"/>
            <a:ext cx="8153400" cy="4928592"/>
          </a:xfrm>
        </p:spPr>
      </p:pic>
    </p:spTree>
    <p:extLst>
      <p:ext uri="{BB962C8B-B14F-4D97-AF65-F5344CB8AC3E}">
        <p14:creationId xmlns:p14="http://schemas.microsoft.com/office/powerpoint/2010/main" val="3515899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0E79-F392-83BA-E6B5-114E89D1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featuring the project members, their roles, and the overall goal of the project.</a:t>
            </a:r>
            <a:endParaRPr lang="en-I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19A3B-82DC-66E8-9117-23C9C27B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55174B8-0554-2BD6-9743-650189EEA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14F579-43A1-EFC0-134F-7561F4D8550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00809"/>
            <a:ext cx="8153400" cy="4608512"/>
          </a:xfrm>
        </p:spPr>
      </p:pic>
    </p:spTree>
    <p:extLst>
      <p:ext uri="{BB962C8B-B14F-4D97-AF65-F5344CB8AC3E}">
        <p14:creationId xmlns:p14="http://schemas.microsoft.com/office/powerpoint/2010/main" val="2491340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8B37-772D-CB16-58EC-503C2398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F81A2-9B01-73FF-DE82-F82C1B840F9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water quality predictor project aims to assess the potability of water based on various features.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exploring and visualizing the dataset, we employed machine learning techniques, specifically a Random Forest classifier, to build a predictive model.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provides a reliable tool for users to input water quality features and receive predictions about water potability, contributing to ensuring access to safe drinking water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7BF0-AFD1-2C6F-C9E0-BE251FE7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D34698-969E-0C95-88B4-1AA937517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7DC8-DAC5-42FB-BB8D-1F1437D73A4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2" descr="C:\Users\Pallavi\Desktop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00400"/>
            <a:ext cx="34290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THANK YOU</a:t>
            </a:r>
            <a:endParaRPr lang="en-IN" sz="3600" i="1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1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620000" y="6248400"/>
            <a:ext cx="1143000" cy="365125"/>
          </a:xfrm>
        </p:spPr>
        <p:txBody>
          <a:bodyPr/>
          <a:lstStyle/>
          <a:p>
            <a:r>
              <a:rPr lang="en-US" dirty="0"/>
              <a:t>                                            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382000" cy="478112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water quality predictor project aims to leverage machine learning techniques to assess the potability of water based on various key parameters. </a:t>
            </a:r>
          </a:p>
          <a:p>
            <a:pPr algn="just">
              <a:lnSpc>
                <a:spcPct val="150000"/>
              </a:lnSpc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analyzing a dataset containing information on features like pH, hardness, and chloramine, the project addresses the crucial need for ensuring access to safe drinking water. </a:t>
            </a:r>
          </a:p>
          <a:p>
            <a:pPr algn="just">
              <a:lnSpc>
                <a:spcPct val="150000"/>
              </a:lnSpc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the implementation of a Random Forest classifier and a user-friendly interface, users can input water quality metrics and receive predictions, contributing to the broader goal of safeguarding public health by identifying potable water sources.</a:t>
            </a:r>
          </a:p>
        </p:txBody>
      </p:sp>
    </p:spTree>
    <p:extLst>
      <p:ext uri="{BB962C8B-B14F-4D97-AF65-F5344CB8AC3E}">
        <p14:creationId xmlns:p14="http://schemas.microsoft.com/office/powerpoint/2010/main" val="276163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Literature Survey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table">
            <a:extLst>
              <a:ext uri="{FF2B5EF4-FFF2-40B4-BE49-F238E27FC236}">
                <a16:creationId xmlns:a16="http://schemas.microsoft.com/office/drawing/2014/main" id="{5EAEDE61-495F-E5DE-4A6E-F4931B72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844824"/>
            <a:ext cx="8442520" cy="425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21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228600"/>
            <a:ext cx="7578424" cy="990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/ Technologies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8848" cy="45663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F003A-C518-D574-5FE6-E0F8CF8945FA}"/>
              </a:ext>
            </a:extLst>
          </p:cNvPr>
          <p:cNvSpPr txBox="1"/>
          <p:nvPr/>
        </p:nvSpPr>
        <p:spPr>
          <a:xfrm>
            <a:off x="294883" y="1600200"/>
            <a:ext cx="8308848" cy="523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 Python.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Framework: Flask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: Git for version control to track changes and collaborate.</a:t>
            </a:r>
            <a:endParaRPr 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 : Visual Studio Code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Management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 (Python Package Installer) for managing backend dependencies.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libraries such as scikit-learn,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pickle for implementing machine learning model.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9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26CE-5997-7225-3042-188CB7A1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6" y="228600"/>
            <a:ext cx="7740892" cy="990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41BF-4770-1A38-0473-35262055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BD63DCD-9D66-A5BF-AB55-1889B3B4B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FF27F9-6B33-CB92-A097-FEE59462C9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25144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Gathered a dataset containing water quality parameters, including pH, hardness, and chloramine.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Conducted thorough exploration of data, examining distributions, correlations, and class imbalances.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 and Handling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Employed Tukey's method to identify and remove outliers in critical features, ensuring data robustness.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Handled missing values through mean imputation for essential features like pH and sulfate.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and Training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Chose a Random Forest classifier for its ensemble learning capabilities. 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Analysis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Visualized and analyzed the importance of features to understand their contribution to predictions.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(GUI) Implementation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Developed a user-friendly UI using flask for easy interaction with the predictive model.</a:t>
            </a:r>
          </a:p>
        </p:txBody>
      </p:sp>
    </p:spTree>
    <p:extLst>
      <p:ext uri="{BB962C8B-B14F-4D97-AF65-F5344CB8AC3E}">
        <p14:creationId xmlns:p14="http://schemas.microsoft.com/office/powerpoint/2010/main" val="257633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16B2-C2A7-E3A5-10CE-3CB5A835B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228600"/>
            <a:ext cx="7650432" cy="9087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/ Techniques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A3DF-7471-A2FD-B661-811CBF4A42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1600200"/>
            <a:ext cx="8712968" cy="50292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 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Decision Tree, A Tree-like Model For Decisions Based On Conditions.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using DT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57%</a:t>
            </a:r>
          </a:p>
          <a:p>
            <a:pPr algn="just">
              <a:lnSpc>
                <a:spcPct val="150000"/>
              </a:lnSpc>
            </a:pPr>
            <a:r>
              <a:rPr lang="en-US" sz="1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Logistic Regression, A Statistical Method Used For Binary Classification.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using LR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62%</a:t>
            </a:r>
          </a:p>
          <a:p>
            <a:pPr algn="just">
              <a:lnSpc>
                <a:spcPct val="150000"/>
              </a:lnSpc>
            </a:pPr>
            <a:r>
              <a:rPr lang="en-US" sz="1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Random Forest, An Ensemble Learning Method Using Multiple Decision Trees For Improved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using RF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68%</a:t>
            </a:r>
            <a:endPara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</a:t>
            </a: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Support Vector Machine, A Machine Learning Algorithm For Classification And Regression Tasks. Accuracy Using SVM: 61%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US" sz="1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achieved highest accuracy of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66%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8ED1B-6DDE-D5E6-7547-1DD38C83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D9AFEE6-B141-919C-DB32-A453D7032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10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79130-9025-341B-E582-792EFA45E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CF43-7AA5-3393-8173-97CEC119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420E54-30C1-88B6-478B-A50DE7DF609B}"/>
              </a:ext>
            </a:extLst>
          </p:cNvPr>
          <p:cNvSpPr txBox="1"/>
          <p:nvPr/>
        </p:nvSpPr>
        <p:spPr>
          <a:xfrm>
            <a:off x="533400" y="1700808"/>
            <a:ext cx="84310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in machine learning involves the process of collecting, cleaning, and exploring data to prepare it for training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includes tasks like selecting relevant features, handling missing values, and scaling </a:t>
            </a:r>
            <a:r>
              <a:rPr lang="en-IN" sz="1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understand patterns and relationships within the data, improving the performance of machine learning models during training and evaluation.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0D6355F-DFA1-DC47-7236-994EB6E1C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926296"/>
            <a:ext cx="7847784" cy="3818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5C7E51-614A-7985-54A9-50F32583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94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0812-6FA5-1B52-7547-497AC377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54" y="228600"/>
            <a:ext cx="7740894" cy="990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3CA4-9F68-8FBF-228D-0127461A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1F31EB7-BBA7-4029-A716-8DC7C9AAD42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7FE50E-A073-17E2-DE1A-FC809C399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28" y="2564904"/>
            <a:ext cx="7999040" cy="4189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CA4A67-B1A0-B958-9D9E-B41D9B33BE5E}"/>
              </a:ext>
            </a:extLst>
          </p:cNvPr>
          <p:cNvSpPr txBox="1"/>
          <p:nvPr/>
        </p:nvSpPr>
        <p:spPr>
          <a:xfrm>
            <a:off x="533400" y="1516698"/>
            <a:ext cx="7775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analysis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machine learning refers to the process of examining and understanding the input variables (features) used to train a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involves assessing the relevance, importance, and relationships among different features to enhance the model's performance.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73571-BFB6-61B6-C527-40EF92370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09"/>
            <a:ext cx="1025154" cy="9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26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7820</TotalTime>
  <Words>867</Words>
  <Application>Microsoft Office PowerPoint</Application>
  <PresentationFormat>On-screen Show (4:3)</PresentationFormat>
  <Paragraphs>135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Algerian</vt:lpstr>
      <vt:lpstr>Arial</vt:lpstr>
      <vt:lpstr>Calibri</vt:lpstr>
      <vt:lpstr>Calibri Light</vt:lpstr>
      <vt:lpstr>Times New Roman</vt:lpstr>
      <vt:lpstr>Tw Cen MT</vt:lpstr>
      <vt:lpstr>Wingdings</vt:lpstr>
      <vt:lpstr>Wingdings 2</vt:lpstr>
      <vt:lpstr>Median</vt:lpstr>
      <vt:lpstr>1_Custom Design</vt:lpstr>
      <vt:lpstr>Custom Design</vt:lpstr>
      <vt:lpstr>PowerPoint Presentation</vt:lpstr>
      <vt:lpstr>   Overview</vt:lpstr>
      <vt:lpstr>   Introduction</vt:lpstr>
      <vt:lpstr>   Literature Survey</vt:lpstr>
      <vt:lpstr>Software Tools / Technologies</vt:lpstr>
      <vt:lpstr>METHODOLOGY</vt:lpstr>
      <vt:lpstr>Algorithms / Techniques Used</vt:lpstr>
      <vt:lpstr>Data Analysis</vt:lpstr>
      <vt:lpstr>Data Analysis</vt:lpstr>
      <vt:lpstr>Data Analysis</vt:lpstr>
      <vt:lpstr> </vt:lpstr>
      <vt:lpstr>Use Case Diagram</vt:lpstr>
      <vt:lpstr>Sequential diagram</vt:lpstr>
      <vt:lpstr>  Activity Diagram </vt:lpstr>
      <vt:lpstr> Field Work</vt:lpstr>
      <vt:lpstr> Field Visit</vt:lpstr>
      <vt:lpstr> Water Sample Test Report</vt:lpstr>
      <vt:lpstr>Consultation with Agricultural Professor</vt:lpstr>
      <vt:lpstr>Implementation Snapshots</vt:lpstr>
      <vt:lpstr>Services offered: Water quality checking, feature importance, and water quality standards</vt:lpstr>
      <vt:lpstr>Data entry page for users to input water quality parameters for analysis</vt:lpstr>
      <vt:lpstr>Page explaining the significance and impact of each parameter in determining water quality</vt:lpstr>
      <vt:lpstr>Page providing links and references to various websites and articles on water management and quality.</vt:lpstr>
      <vt:lpstr>Page educating users about various water contaminants and their effects</vt:lpstr>
      <vt:lpstr>Page featuring the project members, their roles, and the overall goal of the project.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Sarika</dc:creator>
  <cp:lastModifiedBy>919545037834</cp:lastModifiedBy>
  <cp:revision>347</cp:revision>
  <dcterms:created xsi:type="dcterms:W3CDTF">2014-11-27T12:50:08Z</dcterms:created>
  <dcterms:modified xsi:type="dcterms:W3CDTF">2024-05-29T18:20:39Z</dcterms:modified>
</cp:coreProperties>
</file>